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8"/>
  </p:handoutMasterIdLst>
  <p:sldIdLst>
    <p:sldId id="257" r:id="rId2"/>
    <p:sldId id="263" r:id="rId3"/>
    <p:sldId id="264" r:id="rId4"/>
    <p:sldId id="265" r:id="rId5"/>
    <p:sldId id="266" r:id="rId6"/>
    <p:sldId id="274" r:id="rId7"/>
  </p:sldIdLst>
  <p:sldSz cx="9144000" cy="6858000" type="screen4x3"/>
  <p:notesSz cx="6858000" cy="92964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 stiliaus, lentelės tinkleli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14" autoAdjust="0"/>
  </p:normalViewPr>
  <p:slideViewPr>
    <p:cSldViewPr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A3EEF-F3D8-41E3-8B35-7E26920A363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C6C3C-B680-4C1A-9580-B30847B6F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55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BFE55-D6A2-4B6B-B9E9-7669CB8ED52B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B54D3-7E09-4A24-B674-DB68FBDFD41F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1201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1ABBB-4679-48BA-A6A9-007DC56AAB0C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94FBD-CDE0-45FA-8A3E-72F4224970A4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2618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B498A-63A1-423A-BF54-9B4B979664AD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C85A8-17A1-43B6-9509-F2D2CF140FA7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00926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1206C-BCB4-461F-8562-1680F1B4F63B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BBD8-B045-41DD-AE82-5B497B2D7EB2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35374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FD8FA-4B58-4201-98BB-F2CE263C5C00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C1A1E-8446-4BC8-8617-6E0BF2C3AEEB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38947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lt-LT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90DAE-3AE9-46D4-8681-2F0377BBFC6D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6A76C-8B00-4738-BC6E-28494A9F2903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03826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EE7F1-C7FA-42F3-B6F4-F7F609EEF3DB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7DC36-9655-4FEA-BD26-23BE97A6250A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9018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CDF06-461D-45AC-8BD1-057BB3680ADC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8584A-F798-423D-9187-99917459DEBA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9575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E1FE7-01AB-4CE4-8573-294ED43C9D7B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EEA82-2B21-40FE-B4DD-D1E534E0AC9E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9592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36E08-3C3B-477D-8743-3EED80346D0F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BAA97-EEB9-495E-9711-CE052855E537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79909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4C381-9C3A-44FA-87C9-EAA14EF44038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E0947-492C-4766-B9E1-73338389E5A3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1533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471FA-C1DC-4A76-8551-98B0CF3633BB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CBB6A-ED81-41A9-B32D-8FD352DC5D38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3699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4BC5A-FF13-4A9A-8C59-881CEECE640F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8F3FF-9723-4AB0-85CE-7E9D9181CFFE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23808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37C6B-84F0-4690-9842-CF6686DB9666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CA744-9F66-46DC-AC15-A24B968DC452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43493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>
            <a:lum/>
          </a:blip>
          <a:srcRect/>
          <a:stretch>
            <a:fillRect t="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lt-L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3FE760B-A510-42B7-B8EC-C2C6090AFBB3}" type="datetimeFigureOut">
              <a:rPr lang="lt-LT"/>
              <a:pPr>
                <a:defRPr/>
              </a:pPr>
              <a:t>2015.03.19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9EA374E-FEE3-454B-96DF-C00197412F6B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7622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ADRPP ĮGYVENDINIMAS 2015 M.</a:t>
            </a:r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lt-LT" dirty="0" smtClean="0"/>
              <a:t>   </a:t>
            </a:r>
            <a:r>
              <a:rPr lang="lt-LT" sz="1600" dirty="0" smtClean="0">
                <a:solidFill>
                  <a:schemeClr val="tx1"/>
                </a:solidFill>
              </a:rPr>
              <a:t>Šiaulių TDB Kelmės skyriaus vedėjo pavaduotoja</a:t>
            </a:r>
          </a:p>
          <a:p>
            <a:pPr algn="r"/>
            <a:r>
              <a:rPr lang="lt-LT" sz="1600" dirty="0" smtClean="0">
                <a:solidFill>
                  <a:schemeClr val="tx1"/>
                </a:solidFill>
              </a:rPr>
              <a:t>Rita Sakalauskienė            </a:t>
            </a:r>
            <a:endParaRPr lang="lt-LT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58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2800" b="1" dirty="0" smtClean="0">
                <a:solidFill>
                  <a:srgbClr val="336600"/>
                </a:solidFill>
              </a:rPr>
              <a:t>ESF PROJEKTŲ ĮGYVENDINIMAS 2015 M. </a:t>
            </a:r>
            <a:endParaRPr lang="lt-LT" sz="2800" b="1" dirty="0">
              <a:solidFill>
                <a:srgbClr val="336600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27906" y="1556792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t-LT" sz="2400" dirty="0" smtClean="0"/>
          </a:p>
          <a:p>
            <a:endParaRPr lang="lt-LT" sz="2400" dirty="0"/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754548"/>
              </p:ext>
            </p:extLst>
          </p:nvPr>
        </p:nvGraphicFramePr>
        <p:xfrm>
          <a:off x="349335" y="1340768"/>
          <a:ext cx="8327120" cy="4986138"/>
        </p:xfrm>
        <a:graphic>
          <a:graphicData uri="http://schemas.openxmlformats.org/drawingml/2006/table">
            <a:tbl>
              <a:tblPr firstRow="1" firstCol="1" bandRow="1"/>
              <a:tblGrid>
                <a:gridCol w="371746"/>
                <a:gridCol w="3568767"/>
                <a:gridCol w="1710034"/>
                <a:gridCol w="817842"/>
                <a:gridCol w="1858731"/>
              </a:tblGrid>
              <a:tr h="1022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Eil. Nr.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Projekto pavadinimas ir vykdomos priemonės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Tikslinės projekto grupės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Projekto veiklų  trukmė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Užduotis/</a:t>
                      </a:r>
                      <a:r>
                        <a:rPr lang="lt-LT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įvykdymas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2015-01-01-2015-03-17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217"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Ilgalaikių bedarbių įdarbinimo rėmimas: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Įdarbinimas subsidijuojant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Ilgalaikiai bedarbiai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Iki registracijos TDB nedirbę 2 metus ir ilgiau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Iki 2016-12-31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lt-LT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 /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 / 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/  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 / 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9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Profesinis mokymas ir neformalus švietimas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4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Bedarbių teritorinis </a:t>
                      </a:r>
                      <a:r>
                        <a:rPr lang="lt-LT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judumas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6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Darbo įgūdžių įgijimo rėmimas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5838"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Nekvalifikuotų asmenų kompetencijų didinimas: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profesinis mokymas ir neformalus švietimas;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Darbo biržoje registruoti nekvalifikuoti bedarbiai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Iki 2016-12-31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lt-LT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 / 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 / 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 / 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 / 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darbo įgūdžių įgijimo rėmimas;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darbo rotacija;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88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konsultavimas ir profesinis orientavimas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48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2800" b="1" dirty="0" smtClean="0">
                <a:solidFill>
                  <a:srgbClr val="336600"/>
                </a:solidFill>
              </a:rPr>
              <a:t>ESF PROJEKTŲ ĮGYVENDINIMAS 2015 M.</a:t>
            </a:r>
            <a:endParaRPr lang="lt-LT" sz="2800" b="1" dirty="0">
              <a:solidFill>
                <a:srgbClr val="336600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45259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lt-LT" sz="7200" dirty="0" smtClean="0"/>
          </a:p>
          <a:p>
            <a:pPr marL="0" indent="0" algn="just">
              <a:buNone/>
            </a:pPr>
            <a:endParaRPr lang="lt-LT" sz="6400" dirty="0" smtClean="0"/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594156"/>
              </p:ext>
            </p:extLst>
          </p:nvPr>
        </p:nvGraphicFramePr>
        <p:xfrm>
          <a:off x="395536" y="1412775"/>
          <a:ext cx="8280920" cy="5167390"/>
        </p:xfrm>
        <a:graphic>
          <a:graphicData uri="http://schemas.openxmlformats.org/drawingml/2006/table">
            <a:tbl>
              <a:tblPr firstRow="1" firstCol="1" bandRow="1"/>
              <a:tblGrid>
                <a:gridCol w="444437"/>
                <a:gridCol w="3187545"/>
                <a:gridCol w="2225615"/>
                <a:gridCol w="825251"/>
                <a:gridCol w="1598072"/>
              </a:tblGrid>
              <a:tr h="954244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Išlik darbo rinkoje: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Įdarbinimas subsidijuojant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Vyresni kaip 50 metų darbingo amžiaus bedarbiai;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Ilgalaikiai bedarbiai;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Jaunimas iki 29 metų.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Iki 2015-07-31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lt-LT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 /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/ 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/ 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Darbo rotacija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Jaunimas iki 29 metų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Darbo įgūdžių įgijimo rėmimas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Ilgalaikiai bedarbiai;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Jaunimas iki 29 metų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62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Įgyk paklausią profesiją: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Profesinis mokymas ir neformalus švietimas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Turintys kvalifikaciją bedarbiai, bet nepriklausantys ilgalaikių, ilgą laiką nedirbusių ir vyresnių nei 54 metų tikslinėms grupėms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Iki 2015-12-31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lt-LT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 / 8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683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Vyresnio amžiaus bedarbių rėmimas: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Profesinis mokymas ir neformalus švietimas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Asmenys 55+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Iki </a:t>
                      </a: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2017-04-30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lt-LT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 / 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 / 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/ 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Įdarbinimas subsidijuojant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826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Bedarbių teritorinis </a:t>
                      </a:r>
                      <a:r>
                        <a:rPr lang="lt-LT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judumas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17" marR="505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061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2800" b="1" dirty="0" smtClean="0">
                <a:solidFill>
                  <a:srgbClr val="336600"/>
                </a:solidFill>
              </a:rPr>
              <a:t>PRIEMONĖS, FINANSUOJAMOS IŠ UF LĖŠŲ</a:t>
            </a:r>
            <a:endParaRPr lang="lt-LT" sz="2800" b="1" dirty="0">
              <a:solidFill>
                <a:srgbClr val="336600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5616624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en-US" sz="1600" b="1" dirty="0" smtClean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lt-LT" sz="1600" dirty="0"/>
          </a:p>
          <a:p>
            <a:pPr algn="just"/>
            <a:endParaRPr lang="lt-LT" sz="1600" dirty="0"/>
          </a:p>
        </p:txBody>
      </p:sp>
      <p:graphicFrame>
        <p:nvGraphicFramePr>
          <p:cNvPr id="2" name="Lentelė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424471"/>
              </p:ext>
            </p:extLst>
          </p:nvPr>
        </p:nvGraphicFramePr>
        <p:xfrm>
          <a:off x="899592" y="1664360"/>
          <a:ext cx="7200801" cy="4404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1656184"/>
                <a:gridCol w="1584177"/>
              </a:tblGrid>
              <a:tr h="471019">
                <a:tc>
                  <a:txBody>
                    <a:bodyPr/>
                    <a:lstStyle/>
                    <a:p>
                      <a:r>
                        <a:rPr lang="lt-LT" dirty="0" smtClean="0"/>
                        <a:t>Priemonės</a:t>
                      </a:r>
                      <a:r>
                        <a:rPr lang="lt-LT" baseline="0" dirty="0" smtClean="0"/>
                        <a:t> pavadinimas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Užduotis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Įvykdymas</a:t>
                      </a:r>
                    </a:p>
                    <a:p>
                      <a:r>
                        <a:rPr lang="lt-LT" sz="1000" dirty="0" smtClean="0"/>
                        <a:t>2015-01-01-2015-03-17</a:t>
                      </a:r>
                      <a:endParaRPr lang="en-US" sz="1000" dirty="0"/>
                    </a:p>
                  </a:txBody>
                  <a:tcPr/>
                </a:tc>
              </a:tr>
              <a:tr h="1177548">
                <a:tc>
                  <a:txBody>
                    <a:bodyPr/>
                    <a:lstStyle/>
                    <a:p>
                      <a:r>
                        <a:rPr lang="lt-LT" dirty="0" smtClean="0"/>
                        <a:t>Viešieji darbai, iš jų:</a:t>
                      </a:r>
                    </a:p>
                    <a:p>
                      <a:r>
                        <a:rPr lang="lt-LT" dirty="0" smtClean="0"/>
                        <a:t>Nekvalifikuotam</a:t>
                      </a:r>
                      <a:r>
                        <a:rPr lang="lt-LT" baseline="0" dirty="0" smtClean="0"/>
                        <a:t> jaunimui iki 29 m</a:t>
                      </a:r>
                      <a:endParaRPr lang="lt-LT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176</a:t>
                      </a:r>
                    </a:p>
                    <a:p>
                      <a:r>
                        <a:rPr lang="lt-LT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14</a:t>
                      </a:r>
                    </a:p>
                    <a:p>
                      <a:r>
                        <a:rPr lang="lt-LT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71019">
                <a:tc>
                  <a:txBody>
                    <a:bodyPr/>
                    <a:lstStyle/>
                    <a:p>
                      <a:r>
                        <a:rPr lang="lt-LT" dirty="0" smtClean="0"/>
                        <a:t>Įdarbinimas subsidijuojant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71019">
                <a:tc>
                  <a:txBody>
                    <a:bodyPr/>
                    <a:lstStyle/>
                    <a:p>
                      <a:r>
                        <a:rPr lang="lt-LT" dirty="0" smtClean="0"/>
                        <a:t>Darbo įgūdžių įgijimo rėmimas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71019">
                <a:tc>
                  <a:txBody>
                    <a:bodyPr/>
                    <a:lstStyle/>
                    <a:p>
                      <a:r>
                        <a:rPr lang="lt-LT" dirty="0" smtClean="0"/>
                        <a:t>Darbo vietų steigimo subsidijavimas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824284">
                <a:tc>
                  <a:txBody>
                    <a:bodyPr/>
                    <a:lstStyle/>
                    <a:p>
                      <a:r>
                        <a:rPr lang="lt-LT" dirty="0" smtClean="0"/>
                        <a:t>Savarankiško užimtumo rėmimas  (jaunimui iki 29 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71019">
                <a:tc>
                  <a:txBody>
                    <a:bodyPr/>
                    <a:lstStyle/>
                    <a:p>
                      <a:r>
                        <a:rPr lang="lt-LT" dirty="0" smtClean="0"/>
                        <a:t>Subsidija</a:t>
                      </a:r>
                      <a:r>
                        <a:rPr lang="lt-LT" baseline="0" dirty="0" smtClean="0"/>
                        <a:t> individualiai veiklai pagal VL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627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ntraštė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5602634"/>
          </a:xfrm>
        </p:spPr>
        <p:txBody>
          <a:bodyPr/>
          <a:lstStyle/>
          <a:p>
            <a:r>
              <a:rPr lang="lt-LT" sz="2800" b="1" dirty="0" smtClean="0">
                <a:solidFill>
                  <a:srgbClr val="336600"/>
                </a:solidFill>
              </a:rPr>
              <a:t>AČIŪ UŽ DĖMESĮ</a:t>
            </a:r>
            <a:r>
              <a:rPr lang="en-US" sz="2800" b="1" dirty="0" smtClean="0">
                <a:solidFill>
                  <a:srgbClr val="336600"/>
                </a:solidFill>
              </a:rPr>
              <a:t> !</a:t>
            </a:r>
            <a:endParaRPr lang="lt-LT" sz="2800" b="1" dirty="0">
              <a:solidFill>
                <a:srgbClr val="336600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525658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lt-LT" sz="4000" dirty="0"/>
          </a:p>
          <a:p>
            <a:pPr marL="0" indent="0" algn="just">
              <a:buNone/>
            </a:pPr>
            <a:r>
              <a:rPr lang="en-US" sz="4000" dirty="0" smtClean="0"/>
              <a:t>      </a:t>
            </a:r>
            <a:endParaRPr lang="lt-LT" sz="4000" dirty="0"/>
          </a:p>
        </p:txBody>
      </p:sp>
    </p:spTree>
    <p:extLst>
      <p:ext uri="{BB962C8B-B14F-4D97-AF65-F5344CB8AC3E}">
        <p14:creationId xmlns:p14="http://schemas.microsoft.com/office/powerpoint/2010/main" val="233187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lt-LT" sz="2600" dirty="0" smtClean="0"/>
          </a:p>
        </p:txBody>
      </p:sp>
    </p:spTree>
    <p:extLst>
      <p:ext uri="{BB962C8B-B14F-4D97-AF65-F5344CB8AC3E}">
        <p14:creationId xmlns:p14="http://schemas.microsoft.com/office/powerpoint/2010/main" val="42946291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243</Words>
  <Application>Microsoft Office PowerPoint</Application>
  <PresentationFormat>Demonstracija ekrane (4:3)</PresentationFormat>
  <Paragraphs>131</Paragraphs>
  <Slides>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6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13" baseType="lpstr">
      <vt:lpstr>Arial</vt:lpstr>
      <vt:lpstr>Calibri</vt:lpstr>
      <vt:lpstr>Symbol</vt:lpstr>
      <vt:lpstr>Tahoma</vt:lpstr>
      <vt:lpstr>Times New Roman</vt:lpstr>
      <vt:lpstr>Wingdings</vt:lpstr>
      <vt:lpstr>1_Office Theme</vt:lpstr>
      <vt:lpstr>ADRPP ĮGYVENDINIMAS 2015 M.</vt:lpstr>
      <vt:lpstr>ESF PROJEKTŲ ĮGYVENDINIMAS 2015 M. </vt:lpstr>
      <vt:lpstr>ESF PROJEKTŲ ĮGYVENDINIMAS 2015 M.</vt:lpstr>
      <vt:lpstr>PRIEMONĖS, FINANSUOJAMOS IŠ UF LĖŠŲ</vt:lpstr>
      <vt:lpstr>AČIŪ UŽ DĖMESĮ !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metų veikla</dc:title>
  <dc:creator>Jolanta Mikšionytė</dc:creator>
  <cp:lastModifiedBy>Vartotojas</cp:lastModifiedBy>
  <cp:revision>39</cp:revision>
  <cp:lastPrinted>2015-03-17T13:30:09Z</cp:lastPrinted>
  <dcterms:created xsi:type="dcterms:W3CDTF">2014-01-28T11:06:44Z</dcterms:created>
  <dcterms:modified xsi:type="dcterms:W3CDTF">2015-03-19T13:47:47Z</dcterms:modified>
</cp:coreProperties>
</file>